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59.png" ContentType="image/png"/>
  <Override PartName="/ppt/media/image57.png" ContentType="image/png"/>
  <Override PartName="/ppt/media/image37.png" ContentType="image/png"/>
  <Override PartName="/ppt/media/image24.svg" ContentType="image/svg"/>
  <Override PartName="/ppt/media/image4.png" ContentType="image/png"/>
  <Override PartName="/ppt/media/image36.png" ContentType="image/png"/>
  <Override PartName="/ppt/media/image34.png" ContentType="image/png"/>
  <Override PartName="/ppt/media/image2.png" ContentType="image/png"/>
  <Override PartName="/ppt/media/image35.png" ContentType="image/png"/>
  <Override PartName="/ppt/media/image22.svg" ContentType="image/svg"/>
  <Override PartName="/ppt/media/image38.png" ContentType="image/png"/>
  <Override PartName="/ppt/media/image39.png" ContentType="image/png"/>
  <Override PartName="/ppt/media/image7.png" ContentType="image/png"/>
  <Override PartName="/ppt/media/image26.svg" ContentType="image/svg"/>
  <Override PartName="/ppt/media/image6.png" ContentType="image/png"/>
  <Override PartName="/ppt/media/image15.png" ContentType="image/png"/>
  <Override PartName="/ppt/media/image61.png" ContentType="image/png"/>
  <Override PartName="/ppt/media/image19.png" ContentType="image/png"/>
  <Override PartName="/ppt/media/image14.png" ContentType="image/png"/>
  <Override PartName="/ppt/media/image25.png" ContentType="image/png"/>
  <Override PartName="/ppt/media/image29.png" ContentType="image/png"/>
  <Override PartName="/ppt/media/image16.svg" ContentType="image/svg"/>
  <Override PartName="/ppt/media/image27.png" ContentType="image/png"/>
  <Override PartName="/ppt/media/image47.png" ContentType="image/png"/>
  <Override PartName="/ppt/media/image58.jpeg" ContentType="image/jpeg"/>
  <Override PartName="/ppt/media/image60.png" ContentType="image/png"/>
  <Override PartName="/ppt/media/image23.png" ContentType="image/png"/>
  <Override PartName="/ppt/media/image33.png" ContentType="image/png"/>
  <Override PartName="/ppt/media/image20.svg" ContentType="image/svg"/>
  <Override PartName="/ppt/media/image1.jpeg" ContentType="image/jpeg"/>
  <Override PartName="/ppt/media/image21.png" ContentType="image/png"/>
  <Override PartName="/ppt/media/image18.svg" ContentType="image/svg"/>
  <Override PartName="/ppt/media/image5.svg" ContentType="image/svg"/>
  <Override PartName="/ppt/media/image28.svg" ContentType="image/svg"/>
  <Override PartName="/ppt/media/image9.png" ContentType="image/png"/>
  <Override PartName="/ppt/media/image17.png" ContentType="image/png"/>
  <Override PartName="/ppt/media/image8.png" ContentType="image/png"/>
  <Override PartName="/ppt/media/image49.png" ContentType="image/png"/>
  <Override PartName="/ppt/media/image11.svg" ContentType="image/svg"/>
  <Override PartName="/ppt/media/image13.svg" ContentType="image/svg"/>
  <Override PartName="/ppt/media/image30.svg" ContentType="image/svg"/>
  <Override PartName="/ppt/media/image43.png" ContentType="image/png"/>
  <Override PartName="/ppt/media/image31.png" ContentType="image/png"/>
  <Override PartName="/ppt/media/image32.png" ContentType="image/png"/>
  <Override PartName="/ppt/media/media51.mp4" ContentType="video/mp4"/>
  <Override PartName="/ppt/media/image3.png" ContentType="image/png"/>
  <Override PartName="/ppt/media/image12.png" ContentType="image/png"/>
  <Override PartName="/ppt/media/image56.svg" ContentType="image/svg"/>
  <Override PartName="/ppt/media/image40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50.png" ContentType="image/png"/>
  <Override PartName="/ppt/media/image52.png" ContentType="image/png"/>
  <Override PartName="/ppt/media/image53.png" ContentType="image/png"/>
  <Override PartName="/ppt/media/image10.png" ContentType="image/png"/>
  <Override PartName="/ppt/media/image54.svg" ContentType="image/svg"/>
  <Override PartName="/ppt/media/image5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41.xml.rels" ContentType="application/vnd.openxmlformats-package.relationships+xml"/>
  <Override PartName="/ppt/slides/_rels/slide39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7.xml.rels" ContentType="application/vnd.openxmlformats-package.relationships+xml"/>
  <Override PartName="/ppt/notesSlides/notesSlide50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2" r:id="rId3"/>
    <p:sldMasterId id="2147483654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3190" strike="noStrike" u="none">
                <a:solidFill>
                  <a:srgbClr val="ffffff"/>
                </a:solidFill>
                <a:effectLst/>
                <a:uFillTx/>
                <a:latin typeface="dark forest"/>
              </a:rPr>
              <a:t>Click to move the slide</a:t>
            </a: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F15A7F7-4FAD-4265-93D1-7DDFDB7F4F0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dt" idx="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6018BF3-3FDA-4D13-BC1E-B35CF81F8391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dt" idx="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87CB7313-1776-488E-8249-3487496C55ED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dt" idx="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614B9835-28A2-49C4-ADFF-566712C04128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Serial is the same for novels, soldiers, murders, killers, communication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 this reason, we typically do not use Digital I/O 0 or 1 for anything in our designs.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dt" idx="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9675563-A336-4CA3-85E9-109001A5A213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dt" idx="1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46788AC5-F82F-48FE-BF25-FF9C93894FCF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 idx="1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5C85F1C-79AB-4142-ACD4-CACBB9B20B7B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dt" idx="1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F784AA5-C9DF-4038-8247-651F3465D223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dt" idx="1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381894CB-AAD2-4E1F-895D-F43A0F666D9B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dt" idx="1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7EB08F0C-03D6-4170-B6DD-BE92552B72A0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dt" idx="1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8F27D1FE-68C8-42C8-B36E-B142983CB85A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dt" idx="1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CD45E615-CA82-401B-A545-EC4787EC3AC6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dt" idx="1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4FDE583B-E944-45EB-8E21-87A966C3B4AC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dt" idx="1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77034240-034C-4E1D-9903-68A6518B8E59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dt" idx="1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23EAF29-B4ED-4A04-881B-809129832F27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dt" idx="2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8903FDB7-77A3-4695-A4CC-5808F4E14A0E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dt" idx="2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6F67D541-6572-4438-9509-610EB943E46D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dt" idx="2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F603F51-D979-4073-A15B-945C8F399287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dt" idx="2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A4FB8EE-BA99-4C8A-B993-7C396276490B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dt" idx="2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A76C5B7D-B692-48DD-AF80-E8481BF8EC5A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dt" idx="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AB8A2295-524C-4F71-8AEF-616230D34629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is why there’s a diversity problem in Engineering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dt" idx="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AD06890-2486-4EEE-9F58-3E454A00C275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5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Rectangle 1"/>
          <p:cNvSpPr/>
          <p:nvPr/>
        </p:nvSpPr>
        <p:spPr>
          <a:xfrm>
            <a:off x="1886040" y="6268680"/>
            <a:ext cx="5476680" cy="475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br>
              <a:rPr sz="700"/>
            </a:br>
            <a:r>
              <a:rPr b="0" lang="en-US" sz="900" strike="noStrike" u="sng">
                <a:solidFill>
                  <a:srgbClr val="000000"/>
                </a:solidFill>
                <a:effectLst/>
                <a:uFillTx/>
                <a:latin typeface="Helvetica Neue"/>
                <a:ea typeface="MS PGothic"/>
              </a:rPr>
              <a:t>This work is licensed under a </a:t>
            </a:r>
            <a:r>
              <a:rPr b="0" lang="en-US" sz="900" strike="noStrike" u="sng">
                <a:solidFill>
                  <a:srgbClr val="000000"/>
                </a:solidFill>
                <a:effectLst/>
                <a:uFillTx/>
                <a:latin typeface="Helvetica Neue"/>
                <a:ea typeface="MS PGothic"/>
                <a:hlinkClick r:id="rId3"/>
              </a:rPr>
              <a:t>Creative Commons Attribution-ShareAlike 3.0 United States License</a:t>
            </a:r>
            <a:r>
              <a:rPr b="0" lang="en-US" sz="900" strike="noStrike" u="sng">
                <a:solidFill>
                  <a:srgbClr val="000000"/>
                </a:solidFill>
                <a:effectLst/>
                <a:uFillTx/>
                <a:latin typeface="Helvetica Neue"/>
                <a:ea typeface="MS PGothic"/>
              </a:rPr>
              <a:t>.</a:t>
            </a:r>
            <a:r>
              <a:rPr b="0" lang="en-US" sz="700" strike="noStrike" u="sng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 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Picture 2" descr="Creative Commons License"/>
          <p:cNvPicPr/>
          <p:nvPr/>
        </p:nvPicPr>
        <p:blipFill>
          <a:blip r:embed="rId4"/>
          <a:stretch/>
        </p:blipFill>
        <p:spPr>
          <a:xfrm>
            <a:off x="4205160" y="6261480"/>
            <a:ext cx="837720" cy="2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8137440" y="6533280"/>
            <a:ext cx="127224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91F14C56-36D1-4154-ABAD-D5BCFBCCFCBA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3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14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trike="noStrike" u="sng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 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5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pic>
        <p:nvPicPr>
          <p:cNvPr id="18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59EEDA0A-FAA4-424D-AEAC-161B5439C3C9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3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24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trike="noStrike" u="sng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 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5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pic>
        <p:nvPicPr>
          <p:cNvPr id="28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6C3761E4-C627-453A-AF1C-EB7BDF1D575A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3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34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trike="noStrike" u="sng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 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35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pic>
        <p:nvPicPr>
          <p:cNvPr id="38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5DD2A7A6-C680-4007-B97F-A521913D1F1F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2.png"/><Relationship Id="rId3" Type="http://schemas.openxmlformats.org/officeDocument/2006/relationships/image" Target="../media/image13.svg"/><Relationship Id="rId4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sv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sv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sv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sv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sv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sv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svg"/><Relationship Id="rId3" Type="http://schemas.openxmlformats.org/officeDocument/2006/relationships/image" Target="../media/image25.png"/><Relationship Id="rId4" Type="http://schemas.openxmlformats.org/officeDocument/2006/relationships/image" Target="../media/image26.sv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sv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svg"/><Relationship Id="rId3" Type="http://schemas.openxmlformats.org/officeDocument/2006/relationships/image" Target="../media/image29.png"/><Relationship Id="rId4" Type="http://schemas.openxmlformats.org/officeDocument/2006/relationships/image" Target="../media/image30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sv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sv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video" Target="../media/media51.mp4"/><Relationship Id="rId2" Type="http://schemas.microsoft.com/office/2007/relationships/media" Target="../media/media51.mp4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sv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sv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6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5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7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svg"/><Relationship Id="rId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Inputs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Voltage Divider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637800" y="1822680"/>
            <a:ext cx="6054840" cy="34423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 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5120640" y="1645560"/>
            <a:ext cx="3108960" cy="4480560"/>
          </a:xfrm>
          <a:prstGeom prst="line">
            <a:avLst/>
          </a:prstGeom>
          <a:ln w="76320">
            <a:solidFill>
              <a:srgbClr val="a813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 flipH="1">
            <a:off x="5029200" y="1645560"/>
            <a:ext cx="3383280" cy="4480560"/>
          </a:xfrm>
          <a:prstGeom prst="line">
            <a:avLst/>
          </a:prstGeom>
          <a:ln w="76320">
            <a:solidFill>
              <a:srgbClr val="a813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Voltage Divider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 flipH="1">
            <a:off x="712080" y="3040560"/>
            <a:ext cx="640080" cy="46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"/>
          <p:cNvSpPr txBox="1"/>
          <p:nvPr/>
        </p:nvSpPr>
        <p:spPr>
          <a:xfrm>
            <a:off x="4937760" y="2651400"/>
            <a:ext cx="3474720" cy="184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“From each according to their ability, to each according to their need.”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Voltage Divider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"/>
          <p:cNvSpPr/>
          <p:nvPr/>
        </p:nvSpPr>
        <p:spPr>
          <a:xfrm flipH="1">
            <a:off x="4114800" y="3657240"/>
            <a:ext cx="1920240" cy="9180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640" bIns="86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How many carrots does the fairy have left at this point?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Voltage Divider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How many carrots does the fairy have left at this point?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"/>
          <p:cNvSpPr/>
          <p:nvPr/>
        </p:nvSpPr>
        <p:spPr>
          <a:xfrm flipH="1">
            <a:off x="4114800" y="3688920"/>
            <a:ext cx="1939320" cy="42588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Voltage Divider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"/>
          <p:cNvSpPr/>
          <p:nvPr/>
        </p:nvSpPr>
        <p:spPr>
          <a:xfrm flipH="1" flipV="1">
            <a:off x="4114800" y="3565800"/>
            <a:ext cx="1920240" cy="914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280" bIns="82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How many carrots does the fairy have left at this point?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Voltage Divider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"/>
          <p:cNvSpPr/>
          <p:nvPr/>
        </p:nvSpPr>
        <p:spPr>
          <a:xfrm flipH="1" flipV="1">
            <a:off x="4114800" y="3565800"/>
            <a:ext cx="1920240" cy="914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280" bIns="82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How many carrots does the fairy have left at this point?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Voltage Divider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"/>
          <p:cNvSpPr/>
          <p:nvPr/>
        </p:nvSpPr>
        <p:spPr>
          <a:xfrm flipH="1" flipV="1">
            <a:off x="4114800" y="3565800"/>
            <a:ext cx="1920240" cy="9144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280" bIns="82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5760720" y="3770640"/>
            <a:ext cx="3200400" cy="90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How many carrots does the fairy have left at this point?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Switch-Over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486400" y="1645560"/>
            <a:ext cx="3200400" cy="465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"/>
          <p:cNvSpPr/>
          <p:nvPr/>
        </p:nvSpPr>
        <p:spPr>
          <a:xfrm>
            <a:off x="4248360" y="3566160"/>
            <a:ext cx="963720" cy="731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5"/>
          <a:stretch/>
        </p:blipFill>
        <p:spPr>
          <a:xfrm flipH="1">
            <a:off x="712080" y="3040920"/>
            <a:ext cx="640080" cy="469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Night Light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Schematic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271600" y="1229040"/>
            <a:ext cx="4572000" cy="5295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Night Light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Diagram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00880" y="1665000"/>
            <a:ext cx="3456720" cy="400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931920" y="1737000"/>
            <a:ext cx="5041440" cy="365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  <a:ea typeface="Noto Sans CJK SC"/>
              </a:rPr>
              <a:t>Digital Inputs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if() statements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/>
          </p:nvPr>
        </p:nvSpPr>
        <p:spPr>
          <a:xfrm>
            <a:off x="457200" y="1489320"/>
            <a:ext cx="832104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int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sensor_val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= analogRead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(pin);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pin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refers to the analog input pin (limited to pins A0, A1, A2, A3, A4 and A5)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Arduino uses a 10-bit analog-to-digital converter (ADC):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57200" indent="-45684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This means that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LM Mono 12"/>
                <a:ea typeface="Osaka"/>
              </a:rPr>
              <a:t>sensor_val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is always a number between 0 and 1023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57160" indent="-456840">
              <a:spcBef>
                <a:spcPts val="1128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Minimum Carrots → 0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1" marL="857160" indent="-456840">
              <a:spcBef>
                <a:spcPts val="1128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Maximum Carrots → 1023 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– Night Light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5212080" y="4663440"/>
            <a:ext cx="3396600" cy="1828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/>
          </p:nvPr>
        </p:nvSpPr>
        <p:spPr>
          <a:xfrm>
            <a:off x="3383280" y="1489320"/>
            <a:ext cx="5394960" cy="20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But the top bunny is always going to get some carrots, so we can’t really get to 1023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And we can’t really make our bottom bunny so small that it gets 0 carrots 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title"/>
          </p:nvPr>
        </p:nvSpPr>
        <p:spPr>
          <a:xfrm>
            <a:off x="685800" y="228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Determining Analog Values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grpSp>
        <p:nvGrpSpPr>
          <p:cNvPr id="145" name=""/>
          <p:cNvGrpSpPr/>
          <p:nvPr/>
        </p:nvGrpSpPr>
        <p:grpSpPr>
          <a:xfrm>
            <a:off x="1048320" y="1462680"/>
            <a:ext cx="2152080" cy="2116080"/>
            <a:chOff x="1048320" y="1462680"/>
            <a:chExt cx="2152080" cy="2116080"/>
          </a:xfrm>
        </p:grpSpPr>
        <p:pic>
          <p:nvPicPr>
            <p:cNvPr id="146" name="" descr=""/>
            <p:cNvPicPr/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/>
          </p:blipFill>
          <p:spPr>
            <a:xfrm>
              <a:off x="1048320" y="1462680"/>
              <a:ext cx="2152080" cy="2116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47" name="" descr=""/>
            <p:cNvPicPr/>
            <p:nvPr/>
          </p:nvPicPr>
          <p:blipFill>
            <a:blip r:embed="rId3"/>
            <a:stretch/>
          </p:blipFill>
          <p:spPr>
            <a:xfrm flipH="1">
              <a:off x="1306800" y="2140560"/>
              <a:ext cx="306360" cy="224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731520" y="3866400"/>
            <a:ext cx="7772400" cy="20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So how do we determine the minimum and maximum numbers for our circuit?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Do math 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/>
          </p:nvPr>
        </p:nvSpPr>
        <p:spPr>
          <a:xfrm>
            <a:off x="3383280" y="1489320"/>
            <a:ext cx="5394960" cy="20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But the top bunny is always going to get some carrots, so we can’t really get to 1023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And we can’t really make our bottom bunny so small that it gets 0 carrots 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title"/>
          </p:nvPr>
        </p:nvSpPr>
        <p:spPr>
          <a:xfrm>
            <a:off x="685800" y="228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Determining Analog Values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grpSp>
        <p:nvGrpSpPr>
          <p:cNvPr id="151" name=""/>
          <p:cNvGrpSpPr/>
          <p:nvPr/>
        </p:nvGrpSpPr>
        <p:grpSpPr>
          <a:xfrm>
            <a:off x="1048320" y="1462680"/>
            <a:ext cx="2152080" cy="2116080"/>
            <a:chOff x="1048320" y="1462680"/>
            <a:chExt cx="2152080" cy="2116080"/>
          </a:xfrm>
        </p:grpSpPr>
        <p:pic>
          <p:nvPicPr>
            <p:cNvPr id="152" name="" descr=""/>
            <p:cNvPicPr/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/>
          </p:blipFill>
          <p:spPr>
            <a:xfrm>
              <a:off x="1048320" y="1462680"/>
              <a:ext cx="2152080" cy="2116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3" name="" descr=""/>
            <p:cNvPicPr/>
            <p:nvPr/>
          </p:nvPicPr>
          <p:blipFill>
            <a:blip r:embed="rId3"/>
            <a:stretch/>
          </p:blipFill>
          <p:spPr>
            <a:xfrm flipH="1">
              <a:off x="1306800" y="2140560"/>
              <a:ext cx="306360" cy="224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31520" y="3866400"/>
            <a:ext cx="7772400" cy="20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So how do we determine the minimum and maximum numbers for our circuit?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Do math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Ask the microcontroller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155" name=""/>
          <p:cNvSpPr/>
          <p:nvPr/>
        </p:nvSpPr>
        <p:spPr>
          <a:xfrm>
            <a:off x="1188720" y="4973400"/>
            <a:ext cx="1188720" cy="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Using Serial Communication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85800" y="1251000"/>
            <a:ext cx="7770600" cy="57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092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Method used to transfer data between two devices.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158" name="Rectangle 1"/>
          <p:cNvSpPr/>
          <p:nvPr/>
        </p:nvSpPr>
        <p:spPr>
          <a:xfrm>
            <a:off x="4407120" y="5208840"/>
            <a:ext cx="473688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Arduino dedicates Digital I/O pin # 0 to receiving and Digital I/O pin #1 to transmit.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pic>
        <p:nvPicPr>
          <p:cNvPr id="159" name="Picture 2" descr="http://www.ladyada.net/images/arduino/serialdata.gif"/>
          <p:cNvPicPr/>
          <p:nvPr/>
        </p:nvPicPr>
        <p:blipFill>
          <a:blip r:embed="rId1"/>
          <a:srcRect l="53942" t="0" r="0" b="32353"/>
          <a:stretch/>
        </p:blipFill>
        <p:spPr>
          <a:xfrm>
            <a:off x="2845800" y="1645200"/>
            <a:ext cx="2549160" cy="192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Rectangle 7"/>
          <p:cNvSpPr/>
          <p:nvPr/>
        </p:nvSpPr>
        <p:spPr>
          <a:xfrm>
            <a:off x="731520" y="1829520"/>
            <a:ext cx="7498080" cy="913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Data passes between the computer and Arduino through the Universal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Serial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 Bus (USB!) cable. Data is transmitted as zeros (‘0’) and ones (‘1’) sequentially.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61" name="Up-Down Arrow 2"/>
          <p:cNvSpPr/>
          <p:nvPr/>
        </p:nvSpPr>
        <p:spPr>
          <a:xfrm rot="16200000">
            <a:off x="3661560" y="3195720"/>
            <a:ext cx="437760" cy="1177560"/>
          </a:xfrm>
          <a:prstGeom prst="upDownArrow">
            <a:avLst>
              <a:gd name="adj1" fmla="val 50000"/>
              <a:gd name="adj2" fmla="val 49972"/>
            </a:avLst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" name="Picture 10" descr="http://www.clker.com/cliparts/E/e/O/w/p/G/happy-computer-screen-md.png"/>
          <p:cNvPicPr/>
          <p:nvPr/>
        </p:nvPicPr>
        <p:blipFill>
          <a:blip r:embed="rId2"/>
          <a:stretch/>
        </p:blipFill>
        <p:spPr>
          <a:xfrm>
            <a:off x="203760" y="3017160"/>
            <a:ext cx="2265120" cy="216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3" name="Picture 6" descr="https://dlnmh9ip6v2uc.cloudfront.net/images/products/1/1/3/0/1/11301-01_i_ma.jpg"/>
          <p:cNvPicPr/>
          <p:nvPr/>
        </p:nvPicPr>
        <p:blipFill>
          <a:blip r:embed="rId3"/>
          <a:stretch/>
        </p:blipFill>
        <p:spPr>
          <a:xfrm flipH="1" rot="20512800">
            <a:off x="3079440" y="3827160"/>
            <a:ext cx="1790640" cy="178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4"/>
          <a:stretch/>
        </p:blipFill>
        <p:spPr>
          <a:xfrm rot="21518400">
            <a:off x="5611680" y="3767400"/>
            <a:ext cx="1596600" cy="1285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Displaying the Serial Monitor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817920" y="1321920"/>
            <a:ext cx="7594560" cy="425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"/>
          <p:cNvSpPr/>
          <p:nvPr/>
        </p:nvSpPr>
        <p:spPr>
          <a:xfrm flipV="1">
            <a:off x="6035040" y="1645920"/>
            <a:ext cx="2103120" cy="182880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 Tour of the Serial Monitor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 Tour of the Serial Monitor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 Tour of the Serial Monitor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 Tour of the Serial Monitor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 Tour of the Serial Monitor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Boolean Operators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graphicFrame>
        <p:nvGraphicFramePr>
          <p:cNvPr id="55" name="Content Placeholder 3"/>
          <p:cNvGraphicFramePr/>
          <p:nvPr/>
        </p:nvGraphicFramePr>
        <p:xfrm>
          <a:off x="1018440" y="1050120"/>
          <a:ext cx="7378200" cy="5087520"/>
        </p:xfrm>
        <a:graphic>
          <a:graphicData uri="http://schemas.openxmlformats.org/drawingml/2006/table">
            <a:tbl>
              <a:tblPr/>
              <a:tblGrid>
                <a:gridCol w="2755800"/>
                <a:gridCol w="4622760"/>
              </a:tblGrid>
              <a:tr h="429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&lt;Boolean&gt;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2a6099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True if: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2a6099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true, HIGH or does not equal zero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</a:rPr>
                        <a:t>(!a)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</a:rPr>
                        <a:t>a is false, LOW or equals zero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==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!=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not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&gt;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greater than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&gt;=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greater than or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&lt;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less than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&lt;=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is less than or equal to b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&amp;&amp;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both a is true AND b is true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690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LM Mono 12"/>
                          <a:ea typeface="Osaka"/>
                        </a:rPr>
                        <a:t>(a) || (b)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LM Mono 12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either a is true OR b is true</a:t>
                      </a:r>
                      <a:endParaRPr b="1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 Tour of the Serial Monitor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695520" y="1554120"/>
            <a:ext cx="8433360" cy="32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Baud Rate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35320" y="3169080"/>
            <a:ext cx="3816360" cy="180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35320" y="1864440"/>
            <a:ext cx="3816360" cy="180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" name=""/>
          <p:cNvSpPr txBox="1"/>
          <p:nvPr/>
        </p:nvSpPr>
        <p:spPr>
          <a:xfrm>
            <a:off x="4663440" y="1828440"/>
            <a:ext cx="3931920" cy="330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How do we know how many 0’s and 1’s there are?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 tell how the computer and microcontroller how long a signal has to be high or low to count as a 1 or a 0 by setting the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baud rate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For our purposes it doesn’t really matter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what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the baud rate is, it’s just important that the microcontroller and computer agree!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Serial Commands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Serial.begin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(baud_rate);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Serial.begin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(9600);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Serial.print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(“Text”);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Serial.print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(variable);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Serial.println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(“Text”);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Serial.println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(variable);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Ask Arduino - 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630000" y="1096920"/>
            <a:ext cx="7965360" cy="507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85800" y="327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Serial Communication: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Serial Debugging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 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421640"/>
            <a:ext cx="6454440" cy="259668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void </a:t>
            </a: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loop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() 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{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int xVar = 10;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Serial.print ( “Variable xVar is “ ) ;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Serial.println ( xVar ) ;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}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190" name="Picture 2" descr=""/>
          <p:cNvPicPr/>
          <p:nvPr/>
        </p:nvPicPr>
        <p:blipFill>
          <a:blip r:embed="rId1"/>
          <a:stretch/>
        </p:blipFill>
        <p:spPr>
          <a:xfrm>
            <a:off x="5270040" y="3058200"/>
            <a:ext cx="3801600" cy="269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/>
          </p:nvPr>
        </p:nvSpPr>
        <p:spPr>
          <a:xfrm>
            <a:off x="457560" y="1422000"/>
            <a:ext cx="6454440" cy="259668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void </a:t>
            </a: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loop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( ) 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{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Serial.print (“Digital pin 9: “);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Serial.println (digitalRead(9));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09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}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title"/>
          </p:nvPr>
        </p:nvSpPr>
        <p:spPr>
          <a:xfrm>
            <a:off x="685800" y="327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Serial Communication: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Serial Troubleshooting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/>
        </p:blipFill>
        <p:spPr>
          <a:xfrm>
            <a:off x="5266800" y="3058200"/>
            <a:ext cx="3803400" cy="269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nodeType="clickEffect" fill="hold">
                      <p:stCondLst>
                        <p:cond delay="indefinite"/>
                      </p:stCondLst>
                      <p:childTnLst>
                        <p:par>
                          <p:cTn id="1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85800" y="-43560"/>
            <a:ext cx="7770600" cy="55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Night Light - 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667800" y="423720"/>
            <a:ext cx="7927560" cy="5752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Analog Sensors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Examples: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	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	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	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	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	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graphicFrame>
        <p:nvGraphicFramePr>
          <p:cNvPr id="198" name="Table 1"/>
          <p:cNvGraphicFramePr/>
          <p:nvPr/>
        </p:nvGraphicFramePr>
        <p:xfrm>
          <a:off x="1727280" y="2587320"/>
          <a:ext cx="5951160" cy="287172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Sensors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Variables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Photoresistor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light_level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Microphone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sound_volume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Temp Sensor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temp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Flex Sensor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bend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47988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Accelerometer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tilt, acceleration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Variable Resistor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00" name="Picture 2" descr="https://dlnmh9ip6v2uc.cloudfront.net/images/products/9/8/0/6/09806-04.jpg"/>
          <p:cNvPicPr/>
          <p:nvPr/>
        </p:nvPicPr>
        <p:blipFill>
          <a:blip r:embed="rId1"/>
          <a:stretch/>
        </p:blipFill>
        <p:spPr>
          <a:xfrm>
            <a:off x="581040" y="2171160"/>
            <a:ext cx="5049360" cy="3427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Straight Arrow Connector 4"/>
          <p:cNvSpPr/>
          <p:nvPr/>
        </p:nvSpPr>
        <p:spPr>
          <a:xfrm flipH="1">
            <a:off x="4673520" y="3025800"/>
            <a:ext cx="1033200" cy="151560"/>
          </a:xfrm>
          <a:prstGeom prst="straightConnector1">
            <a:avLst/>
          </a:prstGeom>
          <a:solidFill>
            <a:srgbClr val="00b8ff"/>
          </a:solidFill>
          <a:ln w="3816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TextBox 5"/>
          <p:cNvSpPr/>
          <p:nvPr/>
        </p:nvSpPr>
        <p:spPr>
          <a:xfrm>
            <a:off x="5707080" y="3601800"/>
            <a:ext cx="14140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wiper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TextBox 6"/>
          <p:cNvSpPr/>
          <p:nvPr/>
        </p:nvSpPr>
        <p:spPr>
          <a:xfrm>
            <a:off x="5707080" y="2610720"/>
            <a:ext cx="14140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fixed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end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TextBox 7"/>
          <p:cNvSpPr/>
          <p:nvPr/>
        </p:nvSpPr>
        <p:spPr>
          <a:xfrm>
            <a:off x="5707080" y="4265280"/>
            <a:ext cx="14140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fixed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end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Straight Arrow Connector 11"/>
          <p:cNvSpPr/>
          <p:nvPr/>
        </p:nvSpPr>
        <p:spPr>
          <a:xfrm flipH="1" flipV="1">
            <a:off x="4673520" y="4382280"/>
            <a:ext cx="1033200" cy="298080"/>
          </a:xfrm>
          <a:prstGeom prst="straightConnector1">
            <a:avLst/>
          </a:prstGeom>
          <a:solidFill>
            <a:srgbClr val="00b8ff"/>
          </a:solidFill>
          <a:ln w="3816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Straight Arrow Connector 14"/>
          <p:cNvSpPr/>
          <p:nvPr/>
        </p:nvSpPr>
        <p:spPr>
          <a:xfrm flipH="1" flipV="1">
            <a:off x="4673520" y="3791520"/>
            <a:ext cx="1058400" cy="52200"/>
          </a:xfrm>
          <a:prstGeom prst="straightConnector1">
            <a:avLst/>
          </a:prstGeom>
          <a:solidFill>
            <a:srgbClr val="00b8ff"/>
          </a:solidFill>
          <a:ln w="3816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7200" bIns="7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7" name="Picture 3" descr=""/>
          <p:cNvPicPr/>
          <p:nvPr/>
        </p:nvPicPr>
        <p:blipFill>
          <a:blip r:embed="rId2"/>
          <a:stretch/>
        </p:blipFill>
        <p:spPr>
          <a:xfrm>
            <a:off x="7121520" y="2898360"/>
            <a:ext cx="904680" cy="1868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8" name="Straight Arrow Connector 24"/>
          <p:cNvSpPr/>
          <p:nvPr/>
        </p:nvSpPr>
        <p:spPr>
          <a:xfrm flipH="1">
            <a:off x="7986240" y="3832200"/>
            <a:ext cx="711000" cy="360"/>
          </a:xfrm>
          <a:prstGeom prst="straightConnector1">
            <a:avLst/>
          </a:prstGeom>
          <a:solidFill>
            <a:srgbClr val="00b8ff"/>
          </a:solidFill>
          <a:ln w="889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Rectangle 23"/>
          <p:cNvSpPr/>
          <p:nvPr/>
        </p:nvSpPr>
        <p:spPr>
          <a:xfrm>
            <a:off x="6937200" y="2031480"/>
            <a:ext cx="2045880" cy="3642480"/>
          </a:xfrm>
          <a:prstGeom prst="rect">
            <a:avLst/>
          </a:prstGeom>
          <a:noFill/>
          <a:ln w="38160">
            <a:solidFill>
              <a:srgbClr val="00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Variable Resistor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1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20120" y="2314080"/>
            <a:ext cx="6095520" cy="342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Inputs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if() statements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What does it mean?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13" name=""/>
          <p:cNvSpPr txBox="1"/>
          <p:nvPr/>
        </p:nvSpPr>
        <p:spPr>
          <a:xfrm>
            <a:off x="548640" y="1544760"/>
            <a:ext cx="8138160" cy="432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Since we’re controlling the size of </a:t>
            </a: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both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bunnies: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 can make either bunny so small it gets zero carrots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 get the full range of 0-1023!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This makes potentiometers excellent controllers for physical computing “settings”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Can we think of any examples?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What does it mean?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15" name=""/>
          <p:cNvSpPr txBox="1"/>
          <p:nvPr/>
        </p:nvSpPr>
        <p:spPr>
          <a:xfrm>
            <a:off x="548640" y="1544760"/>
            <a:ext cx="8138160" cy="432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Since we’re controlling the size of </a:t>
            </a: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both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bunnies: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 can make either bunny so small it gets zero carrots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 get the full range of 0-1023!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This makes potentiometers excellent controllers for physical computing “settings”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Can we think of any examples?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But what if the setting we want to control has less (or more) than 1023 values? Or if we want it not to start at 0?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What does it mean?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548640" y="1544760"/>
            <a:ext cx="8138160" cy="432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Since we’re controlling the size of </a:t>
            </a: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both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bunnies: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 can make either bunny so small it gets zero carrots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 get the full range of 0-1023!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This makes potentiometers excellent controllers for physical computing “settings”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Can we think of any examples?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But what if the setting we want to control has less (or more) than 1023 values? Or if we want it not to start at 0?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Do math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Trimpot (Potentiometer)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What does it mean?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19" name=""/>
          <p:cNvSpPr txBox="1"/>
          <p:nvPr/>
        </p:nvSpPr>
        <p:spPr>
          <a:xfrm>
            <a:off x="548640" y="1544760"/>
            <a:ext cx="8138160" cy="479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Since we’re controlling the size of </a:t>
            </a: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both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bunnies: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 can make either bunny so small it gets zero carrots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 get the full range of 0-1023!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This makes potentiometers excellent controllers for physical computing “settings”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Can we think of any examples?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But what if the setting we want to control has less (or more) than 1023 values? Or if we want it not to start at 0?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Do math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Get the microcontroller to do it for us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1280160" y="4627440"/>
            <a:ext cx="1188720" cy="0"/>
          </a:xfrm>
          <a:prstGeom prst="line">
            <a:avLst/>
          </a:prstGeom>
          <a:ln w="38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Map Command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274320" y="1430280"/>
            <a:ext cx="859536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int </a:t>
            </a:r>
            <a:r>
              <a:rPr b="0" lang="en-US" sz="16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new_var</a:t>
            </a:r>
            <a:r>
              <a:rPr b="1" lang="en-US" sz="16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 = map</a:t>
            </a:r>
            <a:r>
              <a:rPr b="0" lang="en-US" sz="16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(old_var, old_low, old_high, new_low, new_high);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  </a:t>
            </a:r>
            <a:r>
              <a:rPr b="0" lang="en-GB" sz="16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GB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offset_val = </a:t>
            </a:r>
            <a:r>
              <a:rPr b="1" lang="en-GB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map</a:t>
            </a:r>
            <a:r>
              <a:rPr b="0" lang="en-GB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(val, 0, 100, -50, 50);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  </a:t>
            </a:r>
            <a:r>
              <a:rPr b="0" lang="en-GB" sz="16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GB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reverse_val = </a:t>
            </a:r>
            <a:r>
              <a:rPr b="1" lang="en-GB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map</a:t>
            </a:r>
            <a:r>
              <a:rPr b="0" lang="en-GB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(val, 1, 100, 100, 1);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  </a:t>
            </a:r>
            <a:r>
              <a:rPr b="0" lang="en-US" sz="16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write_val</a:t>
            </a:r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= map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(read_val, 0, 1023, 0, 255);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6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685800" y="245520"/>
            <a:ext cx="7770600" cy="149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#5 – Real Time Color Mixer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Tying it all together...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Psuedo-code – how should this work?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224" name=""/>
          <p:cNvSpPr/>
          <p:nvPr/>
        </p:nvSpPr>
        <p:spPr>
          <a:xfrm>
            <a:off x="914400" y="2514240"/>
            <a:ext cx="1091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Button A Pressed?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25" name=""/>
          <p:cNvSpPr/>
          <p:nvPr/>
        </p:nvSpPr>
        <p:spPr>
          <a:xfrm>
            <a:off x="2045160" y="2765520"/>
            <a:ext cx="549360" cy="290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YES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190400" y="2517840"/>
            <a:ext cx="100800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Current LED?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27" name=""/>
          <p:cNvSpPr/>
          <p:nvPr/>
        </p:nvSpPr>
        <p:spPr>
          <a:xfrm rot="1501800">
            <a:off x="5163120" y="3362760"/>
            <a:ext cx="758160" cy="324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BLUE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 rot="20096400">
            <a:off x="5147280" y="2113200"/>
            <a:ext cx="685080" cy="3315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RED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5930280" y="1679040"/>
            <a:ext cx="94788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Change to green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0" name=""/>
          <p:cNvSpPr/>
          <p:nvPr/>
        </p:nvSpPr>
        <p:spPr>
          <a:xfrm>
            <a:off x="5930280" y="3358800"/>
            <a:ext cx="94788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Change to red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1" name=""/>
          <p:cNvSpPr/>
          <p:nvPr/>
        </p:nvSpPr>
        <p:spPr>
          <a:xfrm>
            <a:off x="6928200" y="2740680"/>
            <a:ext cx="186120" cy="2822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2594160" y="2517840"/>
            <a:ext cx="100800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Pressed Before?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3" name=""/>
          <p:cNvSpPr/>
          <p:nvPr/>
        </p:nvSpPr>
        <p:spPr>
          <a:xfrm>
            <a:off x="3641040" y="2765520"/>
            <a:ext cx="549360" cy="290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NO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5930280" y="2518560"/>
            <a:ext cx="947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Change to blue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5" name=""/>
          <p:cNvSpPr/>
          <p:nvPr/>
        </p:nvSpPr>
        <p:spPr>
          <a:xfrm>
            <a:off x="5198400" y="2740680"/>
            <a:ext cx="731880" cy="3358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GREEN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6943680" y="1869840"/>
            <a:ext cx="186120" cy="2822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6943680" y="3549600"/>
            <a:ext cx="186120" cy="282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7190280" y="1679400"/>
            <a:ext cx="94788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Light green LED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39" name=""/>
          <p:cNvSpPr/>
          <p:nvPr/>
        </p:nvSpPr>
        <p:spPr>
          <a:xfrm>
            <a:off x="7190280" y="2518560"/>
            <a:ext cx="947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Light yellow LED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0" name=""/>
          <p:cNvSpPr/>
          <p:nvPr/>
        </p:nvSpPr>
        <p:spPr>
          <a:xfrm>
            <a:off x="7190280" y="3358800"/>
            <a:ext cx="947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Light red LED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1" name=""/>
          <p:cNvSpPr/>
          <p:nvPr/>
        </p:nvSpPr>
        <p:spPr>
          <a:xfrm>
            <a:off x="914400" y="5013000"/>
            <a:ext cx="1091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Button B Pressed?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2" name=""/>
          <p:cNvSpPr/>
          <p:nvPr/>
        </p:nvSpPr>
        <p:spPr>
          <a:xfrm>
            <a:off x="2045160" y="5264280"/>
            <a:ext cx="549360" cy="290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YES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4190400" y="5016600"/>
            <a:ext cx="100800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Current LED?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4" name=""/>
          <p:cNvSpPr/>
          <p:nvPr/>
        </p:nvSpPr>
        <p:spPr>
          <a:xfrm rot="1501800">
            <a:off x="5163120" y="5861520"/>
            <a:ext cx="758160" cy="3247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BLUE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 rot="20096400">
            <a:off x="5147280" y="4611960"/>
            <a:ext cx="685080" cy="3315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RED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5930280" y="4177800"/>
            <a:ext cx="2207880" cy="72504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Write a scaled trimpot value to red pin of RGB LED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7" name=""/>
          <p:cNvSpPr/>
          <p:nvPr/>
        </p:nvSpPr>
        <p:spPr>
          <a:xfrm>
            <a:off x="5930280" y="5857560"/>
            <a:ext cx="2207880" cy="7254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Write a scaled trimpot value to blue pin of RGB LED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8" name=""/>
          <p:cNvSpPr/>
          <p:nvPr/>
        </p:nvSpPr>
        <p:spPr>
          <a:xfrm>
            <a:off x="2594160" y="5016600"/>
            <a:ext cx="100800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Read trimpot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49" name=""/>
          <p:cNvSpPr/>
          <p:nvPr/>
        </p:nvSpPr>
        <p:spPr>
          <a:xfrm>
            <a:off x="3641040" y="5264280"/>
            <a:ext cx="549360" cy="29052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5930280" y="5017680"/>
            <a:ext cx="2207880" cy="7257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Write a scaled trimpot value to green pin of RGB LED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251" name=""/>
          <p:cNvSpPr/>
          <p:nvPr/>
        </p:nvSpPr>
        <p:spPr>
          <a:xfrm>
            <a:off x="5198400" y="5239440"/>
            <a:ext cx="731880" cy="3358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GREEN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685800" y="245520"/>
            <a:ext cx="7770600" cy="149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#5 – Inputs and Outputs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graphicFrame>
        <p:nvGraphicFramePr>
          <p:cNvPr id="253" name="Table 1_1"/>
          <p:cNvGraphicFramePr/>
          <p:nvPr/>
        </p:nvGraphicFramePr>
        <p:xfrm>
          <a:off x="1727640" y="2588040"/>
          <a:ext cx="5951160" cy="239292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Inputs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 “Select” Button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Red Indicator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an “Adjust” Button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Green Indicator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Trimpot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Blue Indicator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  <a:tr h="47952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RGB LED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e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#5 – Real Time Color Mixer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Schematic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70000" y="1096920"/>
            <a:ext cx="8557200" cy="557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#5 – Real Time Color Mixer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Diagram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122480" y="734760"/>
            <a:ext cx="7192800" cy="592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Where To Go From Here: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605160" y="1104120"/>
            <a:ext cx="7934040" cy="464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86800" y="36720"/>
            <a:ext cx="4754880" cy="58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44720" y="809280"/>
            <a:ext cx="37353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Previously On...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238320" y="1914840"/>
            <a:ext cx="4516560" cy="403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Digital Inputs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if() statements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Pull-up resistors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1" descr=""/>
          <p:cNvPicPr/>
          <p:nvPr/>
        </p:nvPicPr>
        <p:blipFill>
          <a:blip r:embed="rId1"/>
          <a:stretch/>
        </p:blipFill>
        <p:spPr>
          <a:xfrm>
            <a:off x="513000" y="2098080"/>
            <a:ext cx="4095360" cy="302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1" name="Rectangle 2"/>
          <p:cNvSpPr/>
          <p:nvPr/>
        </p:nvSpPr>
        <p:spPr>
          <a:xfrm>
            <a:off x="1013760" y="3823920"/>
            <a:ext cx="32637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www.sparkfun.com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6175 Longbow Drive, Suite 200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Boulder, Colorado 80301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8616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Special Thanks: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4934160" y="2701800"/>
            <a:ext cx="3304800" cy="11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4998240" y="2133360"/>
            <a:ext cx="1584720" cy="61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4"/>
          <a:stretch/>
        </p:blipFill>
        <p:spPr>
          <a:xfrm>
            <a:off x="4861800" y="3657600"/>
            <a:ext cx="3625560" cy="140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Seriously, the one thing to take away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886760" y="1188360"/>
            <a:ext cx="5506200" cy="497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1886760" y="1188360"/>
            <a:ext cx="3381120" cy="279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1562760" y="1224360"/>
            <a:ext cx="5983560" cy="493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4"/>
          <a:stretch/>
        </p:blipFill>
        <p:spPr>
          <a:xfrm>
            <a:off x="1552680" y="1169280"/>
            <a:ext cx="6137640" cy="5065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#5 – Night Light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How Dark Is Too Dark?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Psuedo-code – how should this work?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68" name=""/>
          <p:cNvSpPr/>
          <p:nvPr/>
        </p:nvSpPr>
        <p:spPr>
          <a:xfrm>
            <a:off x="698400" y="391140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Check How Dark It Is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69" name=""/>
          <p:cNvSpPr/>
          <p:nvPr/>
        </p:nvSpPr>
        <p:spPr>
          <a:xfrm>
            <a:off x="1982880" y="418428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2629440" y="3914640"/>
            <a:ext cx="13024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How Dark Is It?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71" name=""/>
          <p:cNvSpPr/>
          <p:nvPr/>
        </p:nvSpPr>
        <p:spPr>
          <a:xfrm rot="1200600">
            <a:off x="3986640" y="4638960"/>
            <a:ext cx="1548720" cy="3801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IT’S FINE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 rot="20400000">
            <a:off x="4001760" y="3607920"/>
            <a:ext cx="1584360" cy="4212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TOO DARK!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5676480" y="318852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74" name=""/>
          <p:cNvSpPr/>
          <p:nvPr/>
        </p:nvSpPr>
        <p:spPr>
          <a:xfrm>
            <a:off x="7199640" y="3789720"/>
            <a:ext cx="102996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75" name=""/>
          <p:cNvSpPr/>
          <p:nvPr/>
        </p:nvSpPr>
        <p:spPr>
          <a:xfrm>
            <a:off x="5712480" y="474696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76" name=""/>
          <p:cNvSpPr/>
          <p:nvPr/>
        </p:nvSpPr>
        <p:spPr>
          <a:xfrm rot="2700000">
            <a:off x="6937560" y="358632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 rot="19804200">
            <a:off x="6918840" y="489420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 rot="10800000">
            <a:off x="3867120" y="27432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analogRead()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79" name=""/>
          <p:cNvSpPr/>
          <p:nvPr/>
        </p:nvSpPr>
        <p:spPr>
          <a:xfrm>
            <a:off x="3474720" y="27432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#4 - Night Light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Inputs and Outputs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81" name=""/>
          <p:cNvSpPr/>
          <p:nvPr/>
        </p:nvSpPr>
        <p:spPr>
          <a:xfrm>
            <a:off x="1523520" y="380880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698400" y="2169000"/>
            <a:ext cx="121860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Check How Dark It Is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83" name=""/>
          <p:cNvSpPr/>
          <p:nvPr/>
        </p:nvSpPr>
        <p:spPr>
          <a:xfrm>
            <a:off x="1982880" y="2441880"/>
            <a:ext cx="597960" cy="316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2629440" y="2171880"/>
            <a:ext cx="130248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How Dark Is It?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85" name=""/>
          <p:cNvSpPr/>
          <p:nvPr/>
        </p:nvSpPr>
        <p:spPr>
          <a:xfrm rot="1200600">
            <a:off x="3986640" y="2896560"/>
            <a:ext cx="1548720" cy="3801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IT’S FINE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 rot="20400000">
            <a:off x="4001760" y="1865520"/>
            <a:ext cx="1584360" cy="4212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TOO DARK!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5676480" y="144612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88" name=""/>
          <p:cNvSpPr/>
          <p:nvPr/>
        </p:nvSpPr>
        <p:spPr>
          <a:xfrm>
            <a:off x="7199640" y="2047320"/>
            <a:ext cx="1029960" cy="10281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89" name=""/>
          <p:cNvSpPr/>
          <p:nvPr/>
        </p:nvSpPr>
        <p:spPr>
          <a:xfrm>
            <a:off x="5712480" y="3004200"/>
            <a:ext cx="1031760" cy="78948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turns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90" name=""/>
          <p:cNvSpPr/>
          <p:nvPr/>
        </p:nvSpPr>
        <p:spPr>
          <a:xfrm rot="2700000">
            <a:off x="6937560" y="1843920"/>
            <a:ext cx="201960" cy="338760"/>
          </a:xfrm>
          <a:prstGeom prst="rightArrow">
            <a:avLst>
              <a:gd name="adj1" fmla="val 60000"/>
              <a:gd name="adj2" fmla="val 31595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 rot="19804200">
            <a:off x="6918840" y="3151440"/>
            <a:ext cx="202680" cy="3074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92" name="Table 1_2"/>
          <p:cNvGraphicFramePr/>
          <p:nvPr/>
        </p:nvGraphicFramePr>
        <p:xfrm>
          <a:off x="1761840" y="4412160"/>
          <a:ext cx="5951160" cy="9568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Inputs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Photoresistor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LED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The Voltage Divider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637800" y="1822680"/>
            <a:ext cx="6054840" cy="34423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 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72080" y="1625400"/>
            <a:ext cx="4496400" cy="442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Sparkfun Template</Template>
  <TotalTime>14580</TotalTime>
  <Application>LibreOffice/25.2.6.2$Linux_X86_64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2013-07-03T22:05:59Z</dcterms:created>
  <dc:creator>Brian Huang</dc:creator>
  <dc:description/>
  <dc:language>en-US</dc:language>
  <cp:lastModifiedBy/>
  <cp:lastPrinted>2025-11-07T08:01:48Z</cp:lastPrinted>
  <dcterms:modified xsi:type="dcterms:W3CDTF">2025-11-07T07:52:36Z</dcterms:modified>
  <cp:revision>295</cp:revision>
  <dc:subject/>
  <dc:title>Intro to Arduino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35</vt:r8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90</vt:r8>
  </property>
</Properties>
</file>